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p:scale>
          <a:sx n="87" d="100"/>
          <a:sy n="87" d="100"/>
        </p:scale>
        <p:origin x="60"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12/20/2014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12/20/2014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12/20/2014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entury Gothic" panose="020B0502020202020204" pitchFamily="34" charset="0"/>
              </a:rPr>
              <a:t>The true wealth of nations</a:t>
            </a:r>
            <a:endParaRPr lang="en-US" dirty="0">
              <a:latin typeface="Century Gothic" panose="020B0502020202020204" pitchFamily="34" charset="0"/>
            </a:endParaRPr>
          </a:p>
        </p:txBody>
      </p:sp>
      <p:sp>
        <p:nvSpPr>
          <p:cNvPr id="3" name="Subtitle 2"/>
          <p:cNvSpPr>
            <a:spLocks noGrp="1"/>
          </p:cNvSpPr>
          <p:nvPr>
            <p:ph type="subTitle" idx="1"/>
          </p:nvPr>
        </p:nvSpPr>
        <p:spPr/>
        <p:txBody>
          <a:bodyPr/>
          <a:lstStyle/>
          <a:p>
            <a:r>
              <a:rPr lang="en-US" dirty="0" smtClean="0">
                <a:latin typeface="Tw Cen MT" panose="020B0602020104020603" pitchFamily="34" charset="0"/>
                <a:cs typeface="Rod" panose="02030509050101010101" pitchFamily="49" charset="-79"/>
              </a:rPr>
              <a:t>Howard Yin</a:t>
            </a:r>
            <a:endParaRPr lang="en-US" dirty="0">
              <a:latin typeface="Tw Cen MT" panose="020B0602020104020603" pitchFamily="34" charset="0"/>
              <a:cs typeface="Rod" panose="02030509050101010101" pitchFamily="49" charset="-79"/>
            </a:endParaRPr>
          </a:p>
        </p:txBody>
      </p:sp>
    </p:spTree>
    <p:extLst>
      <p:ext uri="{BB962C8B-B14F-4D97-AF65-F5344CB8AC3E}">
        <p14:creationId xmlns:p14="http://schemas.microsoft.com/office/powerpoint/2010/main" val="136765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 </a:t>
            </a:r>
            <a:endParaRPr lang="en-US" dirty="0"/>
          </a:p>
        </p:txBody>
      </p:sp>
      <p:sp>
        <p:nvSpPr>
          <p:cNvPr id="3" name="Content Placeholder 2"/>
          <p:cNvSpPr>
            <a:spLocks noGrp="1"/>
          </p:cNvSpPr>
          <p:nvPr>
            <p:ph idx="1"/>
          </p:nvPr>
        </p:nvSpPr>
        <p:spPr>
          <a:xfrm>
            <a:off x="859105" y="2033626"/>
            <a:ext cx="4971110" cy="4206240"/>
          </a:xfrm>
        </p:spPr>
        <p:txBody>
          <a:bodyPr/>
          <a:lstStyle/>
          <a:p>
            <a:r>
              <a:rPr lang="en-US" dirty="0" smtClean="0"/>
              <a:t>Highest median wealth in the world for five consecutive years </a:t>
            </a:r>
          </a:p>
          <a:p>
            <a:pPr lvl="1"/>
            <a:r>
              <a:rPr lang="en-US" dirty="0" smtClean="0"/>
              <a:t>$402,578</a:t>
            </a:r>
          </a:p>
          <a:p>
            <a:r>
              <a:rPr lang="en-US" dirty="0" smtClean="0"/>
              <a:t>Highest percentage of people with more than 100k </a:t>
            </a:r>
          </a:p>
          <a:p>
            <a:r>
              <a:rPr lang="en-US" dirty="0" smtClean="0"/>
              <a:t>Wealth per household grew by 2.6% in a year</a:t>
            </a:r>
          </a:p>
          <a:p>
            <a:r>
              <a:rPr lang="en-US" dirty="0" smtClean="0"/>
              <a:t>Shipping worth up to $252.2 billion of goods</a:t>
            </a:r>
          </a:p>
          <a:p>
            <a:r>
              <a:rPr lang="en-US" smtClean="0"/>
              <a:t>Massive real-estate market</a:t>
            </a:r>
            <a:endParaRPr lang="en-US" dirty="0" smtClean="0"/>
          </a:p>
        </p:txBody>
      </p:sp>
      <p:pic>
        <p:nvPicPr>
          <p:cNvPr id="1026" name="Picture 2" descr="http://www.embassyenglish.com/-/media/Embassy/Images/Countries/australia_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8788" y="2146021"/>
            <a:ext cx="4486275"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14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CRITERIA USED</a:t>
            </a:r>
            <a:endParaRPr lang="en-US" dirty="0">
              <a:latin typeface="Century Gothic" panose="020B0502020202020204" pitchFamily="34" charset="0"/>
            </a:endParaRPr>
          </a:p>
        </p:txBody>
      </p:sp>
      <p:sp>
        <p:nvSpPr>
          <p:cNvPr id="3" name="Content Placeholder 2"/>
          <p:cNvSpPr>
            <a:spLocks noGrp="1"/>
          </p:cNvSpPr>
          <p:nvPr>
            <p:ph idx="1"/>
          </p:nvPr>
        </p:nvSpPr>
        <p:spPr/>
        <p:txBody>
          <a:bodyPr>
            <a:noAutofit/>
          </a:bodyPr>
          <a:lstStyle/>
          <a:p>
            <a:r>
              <a:rPr lang="en-US" sz="3200" dirty="0" smtClean="0">
                <a:latin typeface="Tw Cen MT" panose="020B0602020104020603" pitchFamily="34" charset="0"/>
              </a:rPr>
              <a:t>GDP</a:t>
            </a:r>
          </a:p>
          <a:p>
            <a:r>
              <a:rPr lang="en-US" sz="3200" dirty="0" smtClean="0">
                <a:latin typeface="Tw Cen MT" panose="020B0602020104020603" pitchFamily="34" charset="0"/>
              </a:rPr>
              <a:t>GINI COEFFICIENT</a:t>
            </a:r>
          </a:p>
          <a:p>
            <a:r>
              <a:rPr lang="en-US" sz="3200" dirty="0" smtClean="0">
                <a:latin typeface="Tw Cen MT" panose="020B0602020104020603" pitchFamily="34" charset="0"/>
              </a:rPr>
              <a:t>BIG MAC INDEX</a:t>
            </a:r>
          </a:p>
          <a:p>
            <a:r>
              <a:rPr lang="en-US" sz="3200" dirty="0" smtClean="0">
                <a:latin typeface="Tw Cen MT" panose="020B0602020104020603" pitchFamily="34" charset="0"/>
              </a:rPr>
              <a:t>ECONOMIC FREEDOM INDEX</a:t>
            </a:r>
          </a:p>
          <a:p>
            <a:r>
              <a:rPr lang="en-US" sz="3200" dirty="0" smtClean="0">
                <a:latin typeface="Tw Cen MT" panose="020B0602020104020603" pitchFamily="34" charset="0"/>
              </a:rPr>
              <a:t>HUMAN DEVELOPMENT INDEX</a:t>
            </a:r>
          </a:p>
          <a:p>
            <a:r>
              <a:rPr lang="en-US" sz="3200" dirty="0" smtClean="0">
                <a:latin typeface="Tw Cen MT" panose="020B0602020104020603" pitchFamily="34" charset="0"/>
              </a:rPr>
              <a:t>INCLUSIVE WEALTH INDEX</a:t>
            </a:r>
          </a:p>
          <a:p>
            <a:r>
              <a:rPr lang="en-US" sz="3200" dirty="0" smtClean="0">
                <a:latin typeface="Tw Cen MT" panose="020B0602020104020603" pitchFamily="34" charset="0"/>
              </a:rPr>
              <a:t>WHERE-TO-BE-BORN INDEX</a:t>
            </a:r>
          </a:p>
          <a:p>
            <a:endParaRPr lang="en-US" sz="3200" dirty="0">
              <a:latin typeface="Tw Cen MT" panose="020B0602020104020603" pitchFamily="34" charset="0"/>
            </a:endParaRPr>
          </a:p>
        </p:txBody>
      </p:sp>
    </p:spTree>
    <p:extLst>
      <p:ext uri="{BB962C8B-B14F-4D97-AF65-F5344CB8AC3E}">
        <p14:creationId xmlns:p14="http://schemas.microsoft.com/office/powerpoint/2010/main" val="296241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Analyzing GDP</a:t>
            </a:r>
            <a:endParaRPr lang="en-US" dirty="0">
              <a:latin typeface="Century Gothic" panose="020B0502020202020204" pitchFamily="34" charset="0"/>
            </a:endParaRPr>
          </a:p>
        </p:txBody>
      </p:sp>
      <p:sp>
        <p:nvSpPr>
          <p:cNvPr id="3" name="Content Placeholder 2"/>
          <p:cNvSpPr>
            <a:spLocks noGrp="1"/>
          </p:cNvSpPr>
          <p:nvPr>
            <p:ph idx="1"/>
          </p:nvPr>
        </p:nvSpPr>
        <p:spPr>
          <a:xfrm>
            <a:off x="1202919" y="2011680"/>
            <a:ext cx="4949164" cy="4206240"/>
          </a:xfrm>
        </p:spPr>
        <p:txBody>
          <a:bodyPr>
            <a:noAutofit/>
          </a:bodyPr>
          <a:lstStyle/>
          <a:p>
            <a:pPr marL="0" lvl="0" indent="0">
              <a:buNone/>
            </a:pPr>
            <a:r>
              <a:rPr lang="en-US" dirty="0" smtClean="0"/>
              <a:t>(Higher=better)</a:t>
            </a:r>
          </a:p>
          <a:p>
            <a:r>
              <a:rPr lang="en-US" dirty="0" smtClean="0">
                <a:solidFill>
                  <a:srgbClr val="FF0000"/>
                </a:solidFill>
              </a:rPr>
              <a:t>USA</a:t>
            </a:r>
            <a:r>
              <a:rPr lang="en-US" dirty="0">
                <a:solidFill>
                  <a:srgbClr val="FF0000"/>
                </a:solidFill>
              </a:rPr>
              <a:t>: 16.8 trillion</a:t>
            </a:r>
          </a:p>
          <a:p>
            <a:pPr lvl="0"/>
            <a:r>
              <a:rPr lang="en-US" dirty="0"/>
              <a:t>China: 9.24 trillion</a:t>
            </a:r>
          </a:p>
          <a:p>
            <a:pPr lvl="0"/>
            <a:r>
              <a:rPr lang="en-US" dirty="0"/>
              <a:t>Japan: 4.9 trillion</a:t>
            </a:r>
          </a:p>
          <a:p>
            <a:pPr lvl="0"/>
            <a:r>
              <a:rPr lang="en-US" dirty="0"/>
              <a:t>Sweden: 558.9 billion</a:t>
            </a:r>
          </a:p>
          <a:p>
            <a:pPr lvl="0"/>
            <a:r>
              <a:rPr lang="en-US" dirty="0"/>
              <a:t>Australia: 1.561 trillion</a:t>
            </a:r>
          </a:p>
          <a:p>
            <a:pPr lvl="0"/>
            <a:r>
              <a:rPr lang="en-US" dirty="0"/>
              <a:t>Vietnam: 171.4 billion</a:t>
            </a:r>
          </a:p>
          <a:p>
            <a:pPr lvl="0"/>
            <a:r>
              <a:rPr lang="en-US" dirty="0"/>
              <a:t>Qatar: 202.5 billion</a:t>
            </a:r>
          </a:p>
          <a:p>
            <a:pPr lvl="0"/>
            <a:r>
              <a:rPr lang="en-US" dirty="0"/>
              <a:t>Nigeria: 521.8 billion</a:t>
            </a:r>
          </a:p>
          <a:p>
            <a:pPr lvl="0"/>
            <a:r>
              <a:rPr lang="en-US" dirty="0"/>
              <a:t>Venezuela: 438.3 billion</a:t>
            </a:r>
          </a:p>
          <a:p>
            <a:pPr marL="0" indent="0">
              <a:buNone/>
            </a:pPr>
            <a:endParaRPr lang="en-US" dirty="0">
              <a:latin typeface="Tw Cen MT" panose="020B0602020104020603" pitchFamily="34" charset="0"/>
            </a:endParaRPr>
          </a:p>
        </p:txBody>
      </p:sp>
      <p:sp>
        <p:nvSpPr>
          <p:cNvPr id="4" name="Content Placeholder 2"/>
          <p:cNvSpPr txBox="1">
            <a:spLocks/>
          </p:cNvSpPr>
          <p:nvPr/>
        </p:nvSpPr>
        <p:spPr>
          <a:xfrm>
            <a:off x="6152083" y="2011680"/>
            <a:ext cx="4949164" cy="420624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latin typeface="Tw Cen MT" panose="020B0602020104020603" pitchFamily="34" charset="0"/>
              </a:rPr>
              <a:t>GDP is one of the most traditional indicators of a country’s economic activity.  It represents the total value of all goods and services produced by a certain nation each year. While lots of deficiencies surrounding GDP have begun to surface regarding the quality of life or environmental costs, GDP is nonetheless the universal benchmark of economic standing. Thus, we will be taking it into account in this presentation.  </a:t>
            </a:r>
            <a:endParaRPr lang="en-US" dirty="0">
              <a:latin typeface="Tw Cen MT" panose="020B0602020104020603" pitchFamily="34" charset="0"/>
            </a:endParaRPr>
          </a:p>
        </p:txBody>
      </p:sp>
    </p:spTree>
    <p:extLst>
      <p:ext uri="{BB962C8B-B14F-4D97-AF65-F5344CB8AC3E}">
        <p14:creationId xmlns:p14="http://schemas.microsoft.com/office/powerpoint/2010/main" val="206872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Analyzing GINI COEFFICIENT</a:t>
            </a:r>
            <a:endParaRPr lang="en-US" dirty="0">
              <a:latin typeface="Century Gothic" panose="020B0502020202020204" pitchFamily="34" charset="0"/>
            </a:endParaRPr>
          </a:p>
        </p:txBody>
      </p:sp>
      <p:sp>
        <p:nvSpPr>
          <p:cNvPr id="3" name="Content Placeholder 2"/>
          <p:cNvSpPr>
            <a:spLocks noGrp="1"/>
          </p:cNvSpPr>
          <p:nvPr>
            <p:ph idx="1"/>
          </p:nvPr>
        </p:nvSpPr>
        <p:spPr>
          <a:xfrm>
            <a:off x="544551" y="1931213"/>
            <a:ext cx="5424652" cy="4206240"/>
          </a:xfrm>
        </p:spPr>
        <p:txBody>
          <a:bodyPr>
            <a:noAutofit/>
          </a:bodyPr>
          <a:lstStyle/>
          <a:p>
            <a:pPr marL="0" indent="0">
              <a:buNone/>
            </a:pPr>
            <a:r>
              <a:rPr lang="en-US" dirty="0" smtClean="0">
                <a:latin typeface="Tw Cen MT" panose="020B0602020104020603" pitchFamily="34" charset="0"/>
              </a:rPr>
              <a:t>(Lower=better)</a:t>
            </a:r>
          </a:p>
          <a:p>
            <a:pPr lvl="0"/>
            <a:r>
              <a:rPr lang="en-US" dirty="0"/>
              <a:t>USA: 40.8</a:t>
            </a:r>
          </a:p>
          <a:p>
            <a:pPr lvl="0"/>
            <a:r>
              <a:rPr lang="en-US" dirty="0"/>
              <a:t>China: 42.1</a:t>
            </a:r>
          </a:p>
          <a:p>
            <a:pPr lvl="0"/>
            <a:r>
              <a:rPr lang="en-US" dirty="0"/>
              <a:t>Japan: 32</a:t>
            </a:r>
          </a:p>
          <a:p>
            <a:pPr lvl="0"/>
            <a:r>
              <a:rPr lang="en-US" dirty="0">
                <a:solidFill>
                  <a:srgbClr val="C00000"/>
                </a:solidFill>
              </a:rPr>
              <a:t>Sweden: 25</a:t>
            </a:r>
          </a:p>
          <a:p>
            <a:pPr lvl="0"/>
            <a:r>
              <a:rPr lang="en-US" dirty="0"/>
              <a:t>Australia: 34</a:t>
            </a:r>
          </a:p>
          <a:p>
            <a:pPr lvl="0"/>
            <a:r>
              <a:rPr lang="en-US" dirty="0"/>
              <a:t>Vietnam: 35.6</a:t>
            </a:r>
          </a:p>
          <a:p>
            <a:pPr lvl="0"/>
            <a:r>
              <a:rPr lang="en-US" dirty="0"/>
              <a:t>Qatar: 41.1</a:t>
            </a:r>
          </a:p>
          <a:p>
            <a:pPr lvl="0"/>
            <a:r>
              <a:rPr lang="en-US" dirty="0"/>
              <a:t>Nigeria: 48.8</a:t>
            </a:r>
          </a:p>
          <a:p>
            <a:pPr lvl="0"/>
            <a:r>
              <a:rPr lang="en-US" dirty="0"/>
              <a:t>Venezuela: </a:t>
            </a:r>
            <a:r>
              <a:rPr lang="en-US" dirty="0" smtClean="0"/>
              <a:t>44.8</a:t>
            </a:r>
            <a:endParaRPr lang="en-US" dirty="0"/>
          </a:p>
        </p:txBody>
      </p:sp>
      <p:sp>
        <p:nvSpPr>
          <p:cNvPr id="4" name="Content Placeholder 2"/>
          <p:cNvSpPr txBox="1">
            <a:spLocks/>
          </p:cNvSpPr>
          <p:nvPr/>
        </p:nvSpPr>
        <p:spPr>
          <a:xfrm>
            <a:off x="5969203" y="1988516"/>
            <a:ext cx="5424652" cy="420624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The GINI coefficient measures the distribution of income within an economy. A common indicator of inequality, a Gini coefficient of 0 represents perfect quality, whereas a coefficient of 100 represents maximum inequality. Why are we representing a measure of inequality here? While the presentation is focused around which country having the most wealth, a country is made up of its citizens, and it would not make much sense for a certain country to be considered wealthy when most of its citizens squander in poverty.</a:t>
            </a:r>
            <a:endParaRPr lang="en-US" dirty="0"/>
          </a:p>
        </p:txBody>
      </p:sp>
    </p:spTree>
    <p:extLst>
      <p:ext uri="{BB962C8B-B14F-4D97-AF65-F5344CB8AC3E}">
        <p14:creationId xmlns:p14="http://schemas.microsoft.com/office/powerpoint/2010/main" val="70820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Analyzing BIG MAC INDEX</a:t>
            </a:r>
            <a:endParaRPr lang="en-US" dirty="0">
              <a:latin typeface="Century Gothic" panose="020B0502020202020204" pitchFamily="34" charset="0"/>
            </a:endParaRPr>
          </a:p>
        </p:txBody>
      </p:sp>
      <p:sp>
        <p:nvSpPr>
          <p:cNvPr id="3" name="Content Placeholder 2"/>
          <p:cNvSpPr>
            <a:spLocks noGrp="1"/>
          </p:cNvSpPr>
          <p:nvPr>
            <p:ph idx="1"/>
          </p:nvPr>
        </p:nvSpPr>
        <p:spPr>
          <a:xfrm>
            <a:off x="537236" y="2230424"/>
            <a:ext cx="5124729" cy="4206240"/>
          </a:xfrm>
        </p:spPr>
        <p:txBody>
          <a:bodyPr>
            <a:normAutofit lnSpcReduction="10000"/>
          </a:bodyPr>
          <a:lstStyle/>
          <a:p>
            <a:pPr lvl="0"/>
            <a:r>
              <a:rPr lang="en-US" dirty="0">
                <a:solidFill>
                  <a:srgbClr val="C00000"/>
                </a:solidFill>
              </a:rPr>
              <a:t>USA: $4.80</a:t>
            </a:r>
          </a:p>
          <a:p>
            <a:pPr lvl="0"/>
            <a:r>
              <a:rPr lang="en-US" dirty="0"/>
              <a:t>China: $2.73 (undervalued by 43.1%)</a:t>
            </a:r>
          </a:p>
          <a:p>
            <a:pPr lvl="0"/>
            <a:r>
              <a:rPr lang="en-US" dirty="0"/>
              <a:t>Japan: $3.64 (undervalued by 24%)</a:t>
            </a:r>
          </a:p>
          <a:p>
            <a:pPr lvl="0"/>
            <a:r>
              <a:rPr lang="en-US" dirty="0"/>
              <a:t>Sweden: $5.95 (overvalued by 24.2%)</a:t>
            </a:r>
          </a:p>
          <a:p>
            <a:pPr lvl="0"/>
            <a:r>
              <a:rPr lang="en-US" dirty="0"/>
              <a:t>Australia: $4.81 (overvalued by 0.4%)</a:t>
            </a:r>
          </a:p>
          <a:p>
            <a:pPr lvl="0"/>
            <a:r>
              <a:rPr lang="en-US" dirty="0"/>
              <a:t>Vietnam: $2.83 (undervalued by 41.1%)</a:t>
            </a:r>
          </a:p>
          <a:p>
            <a:pPr lvl="0"/>
            <a:r>
              <a:rPr lang="en-US" dirty="0"/>
              <a:t>Qatar: $4.42</a:t>
            </a:r>
          </a:p>
          <a:p>
            <a:pPr lvl="0"/>
            <a:r>
              <a:rPr lang="en-US" dirty="0"/>
              <a:t>Nigeria: $7.11</a:t>
            </a:r>
          </a:p>
          <a:p>
            <a:pPr lvl="0"/>
            <a:r>
              <a:rPr lang="en-US" dirty="0"/>
              <a:t>Venezuela: $6.82 (overvalued by 42.2%)</a:t>
            </a:r>
          </a:p>
          <a:p>
            <a:pPr marL="0" indent="0">
              <a:buNone/>
            </a:pPr>
            <a:endParaRPr lang="en-US" dirty="0"/>
          </a:p>
        </p:txBody>
      </p:sp>
      <p:sp>
        <p:nvSpPr>
          <p:cNvPr id="4" name="Content Placeholder 2"/>
          <p:cNvSpPr txBox="1">
            <a:spLocks/>
          </p:cNvSpPr>
          <p:nvPr/>
        </p:nvSpPr>
        <p:spPr>
          <a:xfrm>
            <a:off x="6334963" y="2530347"/>
            <a:ext cx="5124729"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Published by the Economist, the Big Mac Index is another method that underlies purchasing power parity. By comparing the prices of Big Macs in different countries, the index gives its readers a clear understanding of how over or undervalued the currency of that country is. Of 2014 (2015 has not yet been released), the value of the dollar has been getting stronger throughout the world (or at least in the fast food eating world). </a:t>
            </a:r>
            <a:endParaRPr lang="en-US" dirty="0"/>
          </a:p>
        </p:txBody>
      </p:sp>
    </p:spTree>
    <p:extLst>
      <p:ext uri="{BB962C8B-B14F-4D97-AF65-F5344CB8AC3E}">
        <p14:creationId xmlns:p14="http://schemas.microsoft.com/office/powerpoint/2010/main" val="100542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freedom index</a:t>
            </a:r>
            <a:endParaRPr lang="en-US" dirty="0"/>
          </a:p>
        </p:txBody>
      </p:sp>
      <p:sp>
        <p:nvSpPr>
          <p:cNvPr id="3" name="Content Placeholder 2"/>
          <p:cNvSpPr>
            <a:spLocks noGrp="1"/>
          </p:cNvSpPr>
          <p:nvPr>
            <p:ph idx="1"/>
          </p:nvPr>
        </p:nvSpPr>
        <p:spPr>
          <a:xfrm>
            <a:off x="1202919" y="2011680"/>
            <a:ext cx="4524883" cy="4206240"/>
          </a:xfrm>
        </p:spPr>
        <p:txBody>
          <a:bodyPr>
            <a:normAutofit fontScale="92500" lnSpcReduction="10000"/>
          </a:bodyPr>
          <a:lstStyle/>
          <a:p>
            <a:pPr marL="0" indent="0">
              <a:buNone/>
            </a:pPr>
            <a:r>
              <a:rPr lang="en-US" dirty="0" smtClean="0"/>
              <a:t>(Higher=better)</a:t>
            </a:r>
          </a:p>
          <a:p>
            <a:pPr lvl="0"/>
            <a:r>
              <a:rPr lang="en-US" dirty="0"/>
              <a:t>USA: 75.5</a:t>
            </a:r>
          </a:p>
          <a:p>
            <a:pPr lvl="0"/>
            <a:r>
              <a:rPr lang="en-US" dirty="0"/>
              <a:t>China: 52.5</a:t>
            </a:r>
          </a:p>
          <a:p>
            <a:pPr lvl="0"/>
            <a:r>
              <a:rPr lang="en-US" dirty="0"/>
              <a:t>Japan: 71.8</a:t>
            </a:r>
          </a:p>
          <a:p>
            <a:pPr lvl="0"/>
            <a:r>
              <a:rPr lang="en-US" dirty="0"/>
              <a:t>Sweden: 73.1</a:t>
            </a:r>
          </a:p>
          <a:p>
            <a:pPr lvl="0"/>
            <a:r>
              <a:rPr lang="en-US" dirty="0">
                <a:solidFill>
                  <a:srgbClr val="C00000"/>
                </a:solidFill>
              </a:rPr>
              <a:t>Australia: 82.6</a:t>
            </a:r>
          </a:p>
          <a:p>
            <a:pPr lvl="0"/>
            <a:r>
              <a:rPr lang="en-US" dirty="0"/>
              <a:t>Vietnam: 51.0</a:t>
            </a:r>
          </a:p>
          <a:p>
            <a:pPr lvl="0"/>
            <a:r>
              <a:rPr lang="en-US" dirty="0"/>
              <a:t>Qatar: 71.2</a:t>
            </a:r>
          </a:p>
          <a:p>
            <a:pPr lvl="0"/>
            <a:r>
              <a:rPr lang="en-US" dirty="0"/>
              <a:t>Nigeria: 54.3</a:t>
            </a:r>
          </a:p>
          <a:p>
            <a:pPr lvl="0"/>
            <a:r>
              <a:rPr lang="en-US" dirty="0"/>
              <a:t>Venezuela: </a:t>
            </a:r>
            <a:r>
              <a:rPr lang="en-US" dirty="0" smtClean="0"/>
              <a:t>36.3</a:t>
            </a:r>
            <a:endParaRPr lang="en-US" dirty="0"/>
          </a:p>
        </p:txBody>
      </p:sp>
      <p:sp>
        <p:nvSpPr>
          <p:cNvPr id="4" name="Content Placeholder 2"/>
          <p:cNvSpPr txBox="1">
            <a:spLocks/>
          </p:cNvSpPr>
          <p:nvPr/>
        </p:nvSpPr>
        <p:spPr>
          <a:xfrm>
            <a:off x="6154090" y="2011680"/>
            <a:ext cx="4524883"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The Index of Economic Freedom was created by the Heritage Foundation and the Wall Street Journal to measure the degree of economic freedom in the world. Parallel to Adam Smith’s approach, the belief here is that “the basic institutions that protect the liberty of individuals pursue their own economic interests result in greater prosperity for the larger society”. </a:t>
            </a:r>
            <a:endParaRPr lang="en-US" dirty="0"/>
          </a:p>
        </p:txBody>
      </p:sp>
    </p:spTree>
    <p:extLst>
      <p:ext uri="{BB962C8B-B14F-4D97-AF65-F5344CB8AC3E}">
        <p14:creationId xmlns:p14="http://schemas.microsoft.com/office/powerpoint/2010/main" val="324573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development index</a:t>
            </a:r>
            <a:endParaRPr lang="en-US" dirty="0"/>
          </a:p>
        </p:txBody>
      </p:sp>
      <p:sp>
        <p:nvSpPr>
          <p:cNvPr id="3" name="Content Placeholder 2"/>
          <p:cNvSpPr>
            <a:spLocks noGrp="1"/>
          </p:cNvSpPr>
          <p:nvPr>
            <p:ph idx="1"/>
          </p:nvPr>
        </p:nvSpPr>
        <p:spPr>
          <a:xfrm>
            <a:off x="742061" y="2011680"/>
            <a:ext cx="4246905" cy="4206240"/>
          </a:xfrm>
        </p:spPr>
        <p:txBody>
          <a:bodyPr>
            <a:normAutofit fontScale="92500" lnSpcReduction="10000"/>
          </a:bodyPr>
          <a:lstStyle/>
          <a:p>
            <a:pPr marL="0" indent="0">
              <a:buNone/>
            </a:pPr>
            <a:r>
              <a:rPr lang="en-US" dirty="0" smtClean="0"/>
              <a:t>(Higher=better)</a:t>
            </a:r>
          </a:p>
          <a:p>
            <a:pPr lvl="0"/>
            <a:r>
              <a:rPr lang="en-US" dirty="0"/>
              <a:t>USA: 0.914</a:t>
            </a:r>
          </a:p>
          <a:p>
            <a:pPr lvl="0"/>
            <a:r>
              <a:rPr lang="en-US" dirty="0"/>
              <a:t>China: 0.719</a:t>
            </a:r>
          </a:p>
          <a:p>
            <a:pPr lvl="0"/>
            <a:r>
              <a:rPr lang="en-US" dirty="0"/>
              <a:t>Japan: 0.89</a:t>
            </a:r>
          </a:p>
          <a:p>
            <a:pPr lvl="0"/>
            <a:r>
              <a:rPr lang="en-US" dirty="0"/>
              <a:t>Sweden: 0.898</a:t>
            </a:r>
          </a:p>
          <a:p>
            <a:pPr lvl="0"/>
            <a:r>
              <a:rPr lang="en-US" dirty="0">
                <a:solidFill>
                  <a:srgbClr val="C00000"/>
                </a:solidFill>
              </a:rPr>
              <a:t>Australia: 0.933</a:t>
            </a:r>
          </a:p>
          <a:p>
            <a:pPr lvl="0"/>
            <a:r>
              <a:rPr lang="en-US" dirty="0"/>
              <a:t>Vietnam: 0.638</a:t>
            </a:r>
          </a:p>
          <a:p>
            <a:pPr lvl="0"/>
            <a:r>
              <a:rPr lang="en-US" dirty="0"/>
              <a:t>Qatar: 0.851</a:t>
            </a:r>
          </a:p>
          <a:p>
            <a:pPr lvl="0"/>
            <a:r>
              <a:rPr lang="en-US" dirty="0"/>
              <a:t>Nigeria: 0.504</a:t>
            </a:r>
          </a:p>
          <a:p>
            <a:pPr lvl="0"/>
            <a:r>
              <a:rPr lang="en-US" dirty="0"/>
              <a:t>Venezuela: </a:t>
            </a:r>
            <a:r>
              <a:rPr lang="en-US" dirty="0" smtClean="0"/>
              <a:t>0.764</a:t>
            </a:r>
            <a:endParaRPr lang="en-US" dirty="0"/>
          </a:p>
        </p:txBody>
      </p:sp>
      <p:sp>
        <p:nvSpPr>
          <p:cNvPr id="4" name="Content Placeholder 2"/>
          <p:cNvSpPr txBox="1">
            <a:spLocks/>
          </p:cNvSpPr>
          <p:nvPr/>
        </p:nvSpPr>
        <p:spPr>
          <a:xfrm>
            <a:off x="5977916" y="2651760"/>
            <a:ext cx="5558155"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The Human Development Index is fairly similar to the Multidimensional Poverty Index, as they share the same 3 dimensions. Anyhow, it takes health, education, and living standards into account to rank countries by their stage of human development. </a:t>
            </a:r>
            <a:endParaRPr lang="en-US" dirty="0"/>
          </a:p>
        </p:txBody>
      </p:sp>
    </p:spTree>
    <p:extLst>
      <p:ext uri="{BB962C8B-B14F-4D97-AF65-F5344CB8AC3E}">
        <p14:creationId xmlns:p14="http://schemas.microsoft.com/office/powerpoint/2010/main" val="68697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wealth index</a:t>
            </a:r>
            <a:endParaRPr lang="en-US" dirty="0"/>
          </a:p>
        </p:txBody>
      </p:sp>
      <p:sp>
        <p:nvSpPr>
          <p:cNvPr id="3" name="Content Placeholder 2"/>
          <p:cNvSpPr>
            <a:spLocks noGrp="1"/>
          </p:cNvSpPr>
          <p:nvPr>
            <p:ph idx="1"/>
          </p:nvPr>
        </p:nvSpPr>
        <p:spPr>
          <a:xfrm>
            <a:off x="1202919" y="2011680"/>
            <a:ext cx="4905273" cy="4206240"/>
          </a:xfrm>
        </p:spPr>
        <p:txBody>
          <a:bodyPr>
            <a:normAutofit fontScale="92500" lnSpcReduction="10000"/>
          </a:bodyPr>
          <a:lstStyle/>
          <a:p>
            <a:pPr marL="0" indent="0">
              <a:buNone/>
            </a:pPr>
            <a:r>
              <a:rPr lang="en-US" dirty="0" smtClean="0"/>
              <a:t>(Higher=better)</a:t>
            </a:r>
          </a:p>
          <a:p>
            <a:pPr lvl="0"/>
            <a:r>
              <a:rPr lang="en-US" dirty="0"/>
              <a:t>USA: 13</a:t>
            </a:r>
          </a:p>
          <a:p>
            <a:pPr lvl="0"/>
            <a:r>
              <a:rPr lang="en-US" dirty="0">
                <a:solidFill>
                  <a:srgbClr val="C00000"/>
                </a:solidFill>
              </a:rPr>
              <a:t>China: 47</a:t>
            </a:r>
          </a:p>
          <a:p>
            <a:pPr lvl="0"/>
            <a:r>
              <a:rPr lang="en-US" dirty="0"/>
              <a:t>Japan: 20</a:t>
            </a:r>
          </a:p>
          <a:p>
            <a:pPr lvl="0"/>
            <a:r>
              <a:rPr lang="en-US" dirty="0"/>
              <a:t>Sweden: 13</a:t>
            </a:r>
          </a:p>
          <a:p>
            <a:pPr lvl="0"/>
            <a:r>
              <a:rPr lang="en-US" dirty="0"/>
              <a:t>Australia: 7</a:t>
            </a:r>
          </a:p>
          <a:p>
            <a:pPr lvl="0"/>
            <a:r>
              <a:rPr lang="en-US" dirty="0"/>
              <a:t>Vietnam: 46</a:t>
            </a:r>
          </a:p>
          <a:p>
            <a:pPr lvl="0"/>
            <a:r>
              <a:rPr lang="en-US" dirty="0"/>
              <a:t>Qatar: -53</a:t>
            </a:r>
          </a:p>
          <a:p>
            <a:pPr lvl="0"/>
            <a:r>
              <a:rPr lang="en-US" dirty="0"/>
              <a:t>Nigeria: -30</a:t>
            </a:r>
          </a:p>
          <a:p>
            <a:pPr lvl="0"/>
            <a:r>
              <a:rPr lang="en-US" dirty="0"/>
              <a:t>Venezuela: -20</a:t>
            </a:r>
          </a:p>
          <a:p>
            <a:pPr marL="0" indent="0">
              <a:buNone/>
            </a:pPr>
            <a:endParaRPr lang="en-US" dirty="0"/>
          </a:p>
        </p:txBody>
      </p:sp>
      <p:sp>
        <p:nvSpPr>
          <p:cNvPr id="4" name="Content Placeholder 2"/>
          <p:cNvSpPr txBox="1">
            <a:spLocks/>
          </p:cNvSpPr>
          <p:nvPr/>
        </p:nvSpPr>
        <p:spPr>
          <a:xfrm>
            <a:off x="6081726" y="2666390"/>
            <a:ext cx="4905273"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The Inclusive Wealth Index is a unique measure of wealth; it takes into account a country’s human and natural capital and IWI adjustments in order to predict how sustainable a country is, aiming at long-term growth. </a:t>
            </a:r>
            <a:endParaRPr lang="en-US" dirty="0"/>
          </a:p>
        </p:txBody>
      </p:sp>
    </p:spTree>
    <p:extLst>
      <p:ext uri="{BB962C8B-B14F-4D97-AF65-F5344CB8AC3E}">
        <p14:creationId xmlns:p14="http://schemas.microsoft.com/office/powerpoint/2010/main" val="414415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Where-to-be-born index</a:t>
            </a:r>
            <a:endParaRPr lang="en-US" dirty="0"/>
          </a:p>
        </p:txBody>
      </p:sp>
      <p:sp>
        <p:nvSpPr>
          <p:cNvPr id="3" name="Content Placeholder 2"/>
          <p:cNvSpPr>
            <a:spLocks noGrp="1"/>
          </p:cNvSpPr>
          <p:nvPr>
            <p:ph idx="1"/>
          </p:nvPr>
        </p:nvSpPr>
        <p:spPr>
          <a:xfrm>
            <a:off x="1202919" y="2011680"/>
            <a:ext cx="4056710" cy="4206240"/>
          </a:xfrm>
        </p:spPr>
        <p:txBody>
          <a:bodyPr>
            <a:normAutofit fontScale="92500" lnSpcReduction="10000"/>
          </a:bodyPr>
          <a:lstStyle/>
          <a:p>
            <a:pPr marL="0" indent="0">
              <a:buNone/>
            </a:pPr>
            <a:r>
              <a:rPr lang="en-US" dirty="0" smtClean="0"/>
              <a:t>(Higher=better)</a:t>
            </a:r>
          </a:p>
          <a:p>
            <a:pPr lvl="0"/>
            <a:r>
              <a:rPr lang="en-US" dirty="0"/>
              <a:t>USA: 7.38</a:t>
            </a:r>
          </a:p>
          <a:p>
            <a:pPr lvl="0"/>
            <a:r>
              <a:rPr lang="en-US" dirty="0"/>
              <a:t>China: 5.82</a:t>
            </a:r>
          </a:p>
          <a:p>
            <a:pPr lvl="0"/>
            <a:r>
              <a:rPr lang="en-US" dirty="0"/>
              <a:t>Japan: 7.08</a:t>
            </a:r>
          </a:p>
          <a:p>
            <a:pPr lvl="0"/>
            <a:r>
              <a:rPr lang="en-US" dirty="0"/>
              <a:t>Sweden: 8.02</a:t>
            </a:r>
          </a:p>
          <a:p>
            <a:pPr lvl="0"/>
            <a:r>
              <a:rPr lang="en-US" dirty="0">
                <a:solidFill>
                  <a:srgbClr val="C00000"/>
                </a:solidFill>
              </a:rPr>
              <a:t>Australia: 8.12</a:t>
            </a:r>
          </a:p>
          <a:p>
            <a:pPr lvl="0"/>
            <a:r>
              <a:rPr lang="en-US" dirty="0"/>
              <a:t>Vietnam: 5.64</a:t>
            </a:r>
          </a:p>
          <a:p>
            <a:pPr lvl="0"/>
            <a:r>
              <a:rPr lang="en-US" dirty="0"/>
              <a:t>Qatar: 6.49</a:t>
            </a:r>
          </a:p>
          <a:p>
            <a:pPr lvl="0"/>
            <a:r>
              <a:rPr lang="en-US" dirty="0"/>
              <a:t>Nigeria: 4.75</a:t>
            </a:r>
          </a:p>
          <a:p>
            <a:pPr lvl="0"/>
            <a:r>
              <a:rPr lang="en-US" dirty="0"/>
              <a:t>Venezuela: 5.93</a:t>
            </a:r>
          </a:p>
          <a:p>
            <a:pPr marL="0" indent="0">
              <a:buNone/>
            </a:pPr>
            <a:endParaRPr lang="en-US" dirty="0"/>
          </a:p>
        </p:txBody>
      </p:sp>
      <p:sp>
        <p:nvSpPr>
          <p:cNvPr id="4" name="Content Placeholder 2"/>
          <p:cNvSpPr txBox="1">
            <a:spLocks/>
          </p:cNvSpPr>
          <p:nvPr/>
        </p:nvSpPr>
        <p:spPr>
          <a:xfrm>
            <a:off x="6175426" y="2011680"/>
            <a:ext cx="5199710" cy="420624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dirty="0" smtClean="0"/>
              <a:t>Also another index by the Economist Intelligence Unit, the Where-to-be-born Index (WTBBI for the sake of shortening) measures each country’s ability to provide opportunities for a healthy, safe, and prosperous life. Frankly, it is better than the Happy Planet Index, simply because it takes into account more factors, including corruption, GDP per capita, political freedoms, life expectancy, job security, climate, gender equality, and physical security. </a:t>
            </a:r>
            <a:endParaRPr lang="en-US" dirty="0"/>
          </a:p>
        </p:txBody>
      </p:sp>
    </p:spTree>
    <p:extLst>
      <p:ext uri="{BB962C8B-B14F-4D97-AF65-F5344CB8AC3E}">
        <p14:creationId xmlns:p14="http://schemas.microsoft.com/office/powerpoint/2010/main" val="1997510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137</TotalTime>
  <Words>823</Words>
  <Application>Microsoft Office PowerPoint</Application>
  <PresentationFormat>Widescreen</PresentationFormat>
  <Paragraphs>100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Corbel</vt:lpstr>
      <vt:lpstr>Rod</vt:lpstr>
      <vt:lpstr>Tw Cen MT</vt:lpstr>
      <vt:lpstr>Wingdings</vt:lpstr>
      <vt:lpstr>Banded</vt:lpstr>
      <vt:lpstr>The true wealth of nations</vt:lpstr>
      <vt:lpstr>CRITERIA USED</vt:lpstr>
      <vt:lpstr>Analyzing GDP</vt:lpstr>
      <vt:lpstr>Analyzing GINI COEFFICIENT</vt:lpstr>
      <vt:lpstr>Analyzing BIG MAC INDEX</vt:lpstr>
      <vt:lpstr>Economic freedom index</vt:lpstr>
      <vt:lpstr>Human development index</vt:lpstr>
      <vt:lpstr>Inclusive wealth index</vt:lpstr>
      <vt:lpstr>Where-to-be-born index</vt:lpstr>
      <vt:lpstr>AUSTRALIA!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wealth of nations</dc:title>
  <dc:creator>Howard Yin</dc:creator>
  <cp:lastModifiedBy>Howard Yin</cp:lastModifiedBy>
  <cp:revision>90</cp:revision>
  <dcterms:created xsi:type="dcterms:W3CDTF">2014-12-20T02:35:45Z</dcterms:created>
  <dcterms:modified xsi:type="dcterms:W3CDTF">2014-12-20T04:53:09Z</dcterms:modified>
</cp:coreProperties>
</file>